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84E9C1A7-ECD3-4D1A-A9A7-315349A28344}" type="datetimeFigureOut">
              <a:rPr lang="ar-IQ" smtClean="0"/>
              <a:t>17/03/1445</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C5DD74EE-418D-4DE5-8DA3-C6737FB0153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4E9C1A7-ECD3-4D1A-A9A7-315349A28344}" type="datetimeFigureOut">
              <a:rPr lang="ar-IQ" smtClean="0"/>
              <a:t>17/03/1445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DD74EE-418D-4DE5-8DA3-C6737FB0153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4E9C1A7-ECD3-4D1A-A9A7-315349A28344}" type="datetimeFigureOut">
              <a:rPr lang="ar-IQ" smtClean="0"/>
              <a:t>17/03/1445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DD74EE-418D-4DE5-8DA3-C6737FB0153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4E9C1A7-ECD3-4D1A-A9A7-315349A28344}" type="datetimeFigureOut">
              <a:rPr lang="ar-IQ" smtClean="0"/>
              <a:t>17/03/1445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DD74EE-418D-4DE5-8DA3-C6737FB0153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84E9C1A7-ECD3-4D1A-A9A7-315349A28344}" type="datetimeFigureOut">
              <a:rPr lang="ar-IQ" smtClean="0"/>
              <a:t>17/03/1445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DD74EE-418D-4DE5-8DA3-C6737FB0153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4E9C1A7-ECD3-4D1A-A9A7-315349A28344}" type="datetimeFigureOut">
              <a:rPr lang="ar-IQ" smtClean="0"/>
              <a:t>17/03/1445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DD74EE-418D-4DE5-8DA3-C6737FB0153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84E9C1A7-ECD3-4D1A-A9A7-315349A28344}" type="datetimeFigureOut">
              <a:rPr lang="ar-IQ" smtClean="0"/>
              <a:t>17/03/1445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5DD74EE-418D-4DE5-8DA3-C6737FB0153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84E9C1A7-ECD3-4D1A-A9A7-315349A28344}" type="datetimeFigureOut">
              <a:rPr lang="ar-IQ" smtClean="0"/>
              <a:t>17/03/1445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5DD74EE-418D-4DE5-8DA3-C6737FB0153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9C1A7-ECD3-4D1A-A9A7-315349A28344}" type="datetimeFigureOut">
              <a:rPr lang="ar-IQ" smtClean="0"/>
              <a:t>17/03/1445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5DD74EE-418D-4DE5-8DA3-C6737FB0153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4E9C1A7-ECD3-4D1A-A9A7-315349A28344}" type="datetimeFigureOut">
              <a:rPr lang="ar-IQ" smtClean="0"/>
              <a:t>17/03/1445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DD74EE-418D-4DE5-8DA3-C6737FB0153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84E9C1A7-ECD3-4D1A-A9A7-315349A28344}" type="datetimeFigureOut">
              <a:rPr lang="ar-IQ" smtClean="0"/>
              <a:t>17/03/1445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C5DD74EE-418D-4DE5-8DA3-C6737FB01538}"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E9C1A7-ECD3-4D1A-A9A7-315349A28344}" type="datetimeFigureOut">
              <a:rPr lang="ar-IQ" smtClean="0"/>
              <a:t>17/03/1445</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DD74EE-418D-4DE5-8DA3-C6737FB01538}"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476672"/>
            <a:ext cx="8784976" cy="6120680"/>
          </a:xfrm>
        </p:spPr>
        <p:txBody>
          <a:bodyPr/>
          <a:lstStyle/>
          <a:p>
            <a:pPr rtl="0"/>
            <a:endParaRPr lang="ar-IQ" dirty="0"/>
          </a:p>
          <a:p>
            <a:r>
              <a:rPr lang="ar-IQ" dirty="0"/>
              <a:t> </a:t>
            </a:r>
            <a:endParaRPr lang="en-US" dirty="0"/>
          </a:p>
          <a:p>
            <a:r>
              <a:rPr lang="ar-IQ" b="1" dirty="0" smtClean="0"/>
              <a:t>حياتية الأدغال العملي</a:t>
            </a:r>
            <a:r>
              <a:rPr lang="ar-IQ" b="1" dirty="0"/>
              <a:t> </a:t>
            </a:r>
            <a:endParaRPr lang="en-US" dirty="0"/>
          </a:p>
          <a:p>
            <a:r>
              <a:rPr lang="ar-IQ" dirty="0"/>
              <a:t> </a:t>
            </a:r>
            <a:endParaRPr lang="en-US" dirty="0"/>
          </a:p>
          <a:p>
            <a:r>
              <a:rPr lang="ar-IQ" b="1" dirty="0"/>
              <a:t>قسم المحاصيل </a:t>
            </a:r>
            <a:r>
              <a:rPr lang="ar-IQ" b="1" dirty="0" smtClean="0"/>
              <a:t>الحقلية</a:t>
            </a:r>
            <a:endParaRPr lang="ar-IQ" dirty="0" smtClean="0"/>
          </a:p>
          <a:p>
            <a:r>
              <a:rPr lang="ar-IQ" b="1" dirty="0" smtClean="0"/>
              <a:t>المرحلة </a:t>
            </a:r>
            <a:r>
              <a:rPr lang="ar-IQ" b="1" dirty="0"/>
              <a:t>الرابعة</a:t>
            </a:r>
            <a:endParaRPr lang="en-US" dirty="0"/>
          </a:p>
          <a:p>
            <a:r>
              <a:rPr lang="ar-IQ" dirty="0"/>
              <a:t> </a:t>
            </a:r>
            <a:r>
              <a:rPr lang="ar-IQ" b="1" dirty="0"/>
              <a:t> </a:t>
            </a:r>
            <a:endParaRPr lang="en-US" dirty="0"/>
          </a:p>
          <a:p>
            <a:r>
              <a:rPr lang="ar-IQ" b="1" dirty="0"/>
              <a:t>مدرسة المادة</a:t>
            </a:r>
            <a:endParaRPr lang="en-US" dirty="0"/>
          </a:p>
          <a:p>
            <a:r>
              <a:rPr lang="ar-IQ" b="1" dirty="0" err="1"/>
              <a:t>م.م</a:t>
            </a:r>
            <a:r>
              <a:rPr lang="ar-IQ" b="1" dirty="0"/>
              <a:t>. رغد صباح حسن</a:t>
            </a:r>
            <a:endParaRPr lang="en-US" dirty="0"/>
          </a:p>
          <a:p>
            <a:endParaRPr lang="ar-IQ" dirty="0"/>
          </a:p>
        </p:txBody>
      </p:sp>
    </p:spTree>
    <p:extLst>
      <p:ext uri="{BB962C8B-B14F-4D97-AF65-F5344CB8AC3E}">
        <p14:creationId xmlns:p14="http://schemas.microsoft.com/office/powerpoint/2010/main" val="189316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nSpc>
                <a:spcPct val="150000"/>
              </a:lnSpc>
              <a:spcAft>
                <a:spcPts val="1000"/>
              </a:spcAft>
            </a:pPr>
            <a:r>
              <a:rPr lang="ar-IQ" b="1" dirty="0">
                <a:ea typeface="Calibri"/>
                <a:cs typeface="Courier New"/>
              </a:rPr>
              <a:t>تصنيف نباتات الأدغال</a:t>
            </a:r>
            <a:r>
              <a:rPr lang="en-US" sz="3200" dirty="0">
                <a:ea typeface="Calibri"/>
                <a:cs typeface="Arial"/>
              </a:rPr>
              <a:t/>
            </a:r>
            <a:br>
              <a:rPr lang="en-US" sz="3200" dirty="0">
                <a:ea typeface="Calibri"/>
                <a:cs typeface="Arial"/>
              </a:rPr>
            </a:br>
            <a:endParaRPr lang="ar-IQ" dirty="0"/>
          </a:p>
        </p:txBody>
      </p:sp>
      <p:sp>
        <p:nvSpPr>
          <p:cNvPr id="3" name="عنصر نائب للمحتوى 2"/>
          <p:cNvSpPr>
            <a:spLocks noGrp="1"/>
          </p:cNvSpPr>
          <p:nvPr>
            <p:ph idx="1"/>
          </p:nvPr>
        </p:nvSpPr>
        <p:spPr/>
        <p:txBody>
          <a:bodyPr>
            <a:normAutofit fontScale="62500" lnSpcReduction="20000"/>
          </a:bodyPr>
          <a:lstStyle/>
          <a:p>
            <a:pPr>
              <a:lnSpc>
                <a:spcPct val="150000"/>
              </a:lnSpc>
              <a:spcAft>
                <a:spcPts val="1000"/>
              </a:spcAft>
            </a:pPr>
            <a:r>
              <a:rPr lang="ar-IQ" b="1" dirty="0">
                <a:ea typeface="Calibri"/>
              </a:rPr>
              <a:t>تصنف الأدغال اصطناعياً إلى الأقسام الآتية :</a:t>
            </a:r>
            <a:endParaRPr lang="en-US" sz="2000" dirty="0">
              <a:ea typeface="Calibri"/>
              <a:cs typeface="Arial"/>
            </a:endParaRPr>
          </a:p>
          <a:p>
            <a:pPr>
              <a:lnSpc>
                <a:spcPct val="150000"/>
              </a:lnSpc>
              <a:spcAft>
                <a:spcPts val="1000"/>
              </a:spcAft>
            </a:pPr>
            <a:r>
              <a:rPr lang="ar-IQ" b="1" dirty="0">
                <a:ea typeface="Calibri"/>
                <a:cs typeface="Arial Unicode MS"/>
              </a:rPr>
              <a:t>أولاً : تقسيم الأدغال حسب طبيعة البيئة التي تنمو فيها</a:t>
            </a:r>
            <a:endParaRPr lang="en-US" sz="2000" dirty="0">
              <a:ea typeface="Calibri"/>
              <a:cs typeface="Arial"/>
            </a:endParaRPr>
          </a:p>
          <a:p>
            <a:pPr>
              <a:lnSpc>
                <a:spcPct val="150000"/>
              </a:lnSpc>
              <a:spcAft>
                <a:spcPts val="1000"/>
              </a:spcAft>
            </a:pPr>
            <a:r>
              <a:rPr lang="ar-IQ" b="1" dirty="0">
                <a:ea typeface="Calibri"/>
              </a:rPr>
              <a:t>تُقسم نباتات الأدغال حسب طبيعة البيئة التي تنمو فيها إلى :-</a:t>
            </a:r>
            <a:endParaRPr lang="en-US" sz="2000" dirty="0">
              <a:ea typeface="Calibri"/>
              <a:cs typeface="Arial"/>
            </a:endParaRPr>
          </a:p>
          <a:p>
            <a:pPr lvl="0">
              <a:lnSpc>
                <a:spcPct val="150000"/>
              </a:lnSpc>
              <a:spcAft>
                <a:spcPts val="1000"/>
              </a:spcAft>
              <a:buFont typeface="+mj-cs"/>
              <a:buAutoNum type="arabic1Minus"/>
            </a:pPr>
            <a:r>
              <a:rPr lang="ar-IQ" dirty="0">
                <a:solidFill>
                  <a:srgbClr val="FF0000"/>
                </a:solidFill>
                <a:ea typeface="Calibri"/>
              </a:rPr>
              <a:t>أدغال الحقول الزراعية </a:t>
            </a:r>
            <a:r>
              <a:rPr lang="en-US" dirty="0" smtClean="0">
                <a:solidFill>
                  <a:srgbClr val="FF0000"/>
                </a:solidFill>
                <a:effectLst/>
                <a:latin typeface="Arial"/>
                <a:ea typeface="Calibri"/>
                <a:cs typeface="Arial"/>
              </a:rPr>
              <a:t>Weeds of agriculture fields </a:t>
            </a:r>
            <a:endParaRPr lang="en-US" sz="2000" dirty="0">
              <a:ea typeface="Calibri"/>
              <a:cs typeface="Arial"/>
            </a:endParaRPr>
          </a:p>
          <a:p>
            <a:pPr>
              <a:lnSpc>
                <a:spcPct val="150000"/>
              </a:lnSpc>
              <a:spcAft>
                <a:spcPts val="1000"/>
              </a:spcAft>
            </a:pPr>
            <a:r>
              <a:rPr lang="ar-IQ" dirty="0">
                <a:ea typeface="Calibri"/>
              </a:rPr>
              <a:t>تضم مجموعة كبيرة من الأدغال الحولية والمحولة والمعمرة التي تنتشر عادةً في الحقول الزراعية وتسبب أضراراً اقتصادية كبيرة للإنتاج الزراعي وتعد مكافحتها ضرورية.</a:t>
            </a:r>
            <a:endParaRPr lang="en-US" sz="2000" dirty="0">
              <a:ea typeface="Calibri"/>
              <a:cs typeface="Arial"/>
            </a:endParaRPr>
          </a:p>
          <a:p>
            <a:pPr>
              <a:lnSpc>
                <a:spcPct val="150000"/>
              </a:lnSpc>
              <a:spcAft>
                <a:spcPts val="1000"/>
              </a:spcAft>
            </a:pPr>
            <a:r>
              <a:rPr lang="ar-IQ" dirty="0">
                <a:ea typeface="Calibri"/>
              </a:rPr>
              <a:t>وهذه المجموعة لا تشمل النباتات التي تنمو نمواً طبيعياً في البراري والمراعي الطبيعية وإنما تقتصر على النباتات التي تنمو مع النباتات وتنافسها في الحقول.</a:t>
            </a:r>
            <a:endParaRPr lang="en-US" sz="2000" dirty="0">
              <a:ea typeface="Calibri"/>
              <a:cs typeface="Arial"/>
            </a:endParaRPr>
          </a:p>
          <a:p>
            <a:pPr>
              <a:lnSpc>
                <a:spcPct val="150000"/>
              </a:lnSpc>
              <a:spcAft>
                <a:spcPts val="1000"/>
              </a:spcAft>
            </a:pPr>
            <a:r>
              <a:rPr lang="ar-IQ" dirty="0">
                <a:ea typeface="Calibri"/>
              </a:rPr>
              <a:t> </a:t>
            </a:r>
            <a:endParaRPr lang="en-US" sz="2000" dirty="0">
              <a:ea typeface="Calibri"/>
              <a:cs typeface="Arial"/>
            </a:endParaRPr>
          </a:p>
          <a:p>
            <a:endParaRPr lang="ar-IQ" dirty="0"/>
          </a:p>
        </p:txBody>
      </p:sp>
    </p:spTree>
    <p:extLst>
      <p:ext uri="{BB962C8B-B14F-4D97-AF65-F5344CB8AC3E}">
        <p14:creationId xmlns:p14="http://schemas.microsoft.com/office/powerpoint/2010/main" val="641841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a:bodyPr>
          <a:lstStyle/>
          <a:p>
            <a:pPr lvl="0">
              <a:lnSpc>
                <a:spcPct val="150000"/>
              </a:lnSpc>
              <a:spcAft>
                <a:spcPts val="1000"/>
              </a:spcAft>
              <a:buFont typeface="+mj-cs"/>
              <a:buAutoNum type="arabic1Minus"/>
            </a:pPr>
            <a:r>
              <a:rPr lang="ar-IQ" dirty="0">
                <a:solidFill>
                  <a:srgbClr val="FF0000"/>
                </a:solidFill>
                <a:ea typeface="Calibri"/>
              </a:rPr>
              <a:t> أدغال الأراضي غير الزراعية </a:t>
            </a:r>
            <a:r>
              <a:rPr lang="en-US" dirty="0" smtClean="0">
                <a:solidFill>
                  <a:srgbClr val="FF0000"/>
                </a:solidFill>
                <a:effectLst/>
                <a:latin typeface="Arial"/>
                <a:ea typeface="Calibri"/>
                <a:cs typeface="Arial"/>
              </a:rPr>
              <a:t>Weeds of uncultivated </a:t>
            </a:r>
            <a:br>
              <a:rPr lang="en-US" dirty="0" smtClean="0">
                <a:solidFill>
                  <a:srgbClr val="FF0000"/>
                </a:solidFill>
                <a:effectLst/>
                <a:latin typeface="Arial"/>
                <a:ea typeface="Calibri"/>
                <a:cs typeface="Arial"/>
              </a:rPr>
            </a:br>
            <a:r>
              <a:rPr lang="en-US" dirty="0" smtClean="0">
                <a:solidFill>
                  <a:srgbClr val="FF0000"/>
                </a:solidFill>
                <a:effectLst/>
                <a:latin typeface="Arial"/>
                <a:ea typeface="Calibri"/>
                <a:cs typeface="Arial"/>
              </a:rPr>
              <a:t>areas </a:t>
            </a:r>
            <a:endParaRPr lang="en-US" sz="2000" dirty="0">
              <a:ea typeface="Calibri"/>
              <a:cs typeface="Arial"/>
            </a:endParaRPr>
          </a:p>
          <a:p>
            <a:pPr>
              <a:lnSpc>
                <a:spcPct val="150000"/>
              </a:lnSpc>
              <a:spcAft>
                <a:spcPts val="1000"/>
              </a:spcAft>
            </a:pPr>
            <a:r>
              <a:rPr lang="ar-IQ" dirty="0">
                <a:ea typeface="Calibri"/>
              </a:rPr>
              <a:t>تضم هذه المجموعة نباتات الأدغال التي تنمو في الأراضي الغير صالحة للزراعة كالأراضي الصحراوية والمسطحات المائية والمنخفضات الملحية وسفوح الجبال وأعاليها مثل أنواع الأشواك والأبصال </a:t>
            </a:r>
            <a:r>
              <a:rPr lang="ar-IQ" dirty="0" err="1">
                <a:ea typeface="Calibri"/>
              </a:rPr>
              <a:t>والصبيريات</a:t>
            </a:r>
            <a:r>
              <a:rPr lang="ar-IQ" dirty="0">
                <a:ea typeface="Calibri"/>
              </a:rPr>
              <a:t> وغيرها من الأدغال، وتعد </a:t>
            </a:r>
            <a:r>
              <a:rPr lang="ar-IQ" dirty="0" err="1">
                <a:ea typeface="Calibri"/>
              </a:rPr>
              <a:t>عذه</a:t>
            </a:r>
            <a:r>
              <a:rPr lang="ar-IQ" dirty="0">
                <a:ea typeface="Calibri"/>
              </a:rPr>
              <a:t> النباتات مصدراً للبذور التي تنتقل للأراضي الزراعية.</a:t>
            </a:r>
            <a:endParaRPr lang="en-US" sz="2000" dirty="0">
              <a:ea typeface="Calibri"/>
              <a:cs typeface="Arial"/>
            </a:endParaRPr>
          </a:p>
          <a:p>
            <a:endParaRPr lang="ar-IQ" dirty="0"/>
          </a:p>
        </p:txBody>
      </p:sp>
    </p:spTree>
    <p:extLst>
      <p:ext uri="{BB962C8B-B14F-4D97-AF65-F5344CB8AC3E}">
        <p14:creationId xmlns:p14="http://schemas.microsoft.com/office/powerpoint/2010/main" val="413279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pPr lvl="0">
              <a:lnSpc>
                <a:spcPct val="150000"/>
              </a:lnSpc>
              <a:spcAft>
                <a:spcPts val="1000"/>
              </a:spcAft>
              <a:buFont typeface="+mj-cs"/>
              <a:buAutoNum type="arabic1Minus"/>
            </a:pPr>
            <a:r>
              <a:rPr lang="ar-IQ" dirty="0">
                <a:solidFill>
                  <a:srgbClr val="FF0000"/>
                </a:solidFill>
                <a:ea typeface="Calibri"/>
              </a:rPr>
              <a:t> الأدغال المائية </a:t>
            </a:r>
            <a:r>
              <a:rPr lang="en-US" dirty="0" smtClean="0">
                <a:solidFill>
                  <a:srgbClr val="FF0000"/>
                </a:solidFill>
                <a:effectLst/>
                <a:latin typeface="Arial"/>
                <a:ea typeface="Calibri"/>
                <a:cs typeface="Arial"/>
              </a:rPr>
              <a:t>Aquatic weeds </a:t>
            </a:r>
            <a:endParaRPr lang="en-US" sz="2000" dirty="0">
              <a:ea typeface="Calibri"/>
              <a:cs typeface="Arial"/>
            </a:endParaRPr>
          </a:p>
          <a:p>
            <a:pPr>
              <a:lnSpc>
                <a:spcPct val="150000"/>
              </a:lnSpc>
              <a:spcAft>
                <a:spcPts val="1000"/>
              </a:spcAft>
            </a:pPr>
            <a:r>
              <a:rPr lang="ar-IQ" dirty="0">
                <a:ea typeface="Calibri"/>
              </a:rPr>
              <a:t>هي الأدغال التي تنبت وتكمل دورة حياتها أو جزءاً منها في وسط مائي حيث تنمو في قنوات المبازل وقنوات الري والمستنقعات والأهوار وأحواض تربية الأسماك وتشمل نباتات الطحالب والنباتات الزهرية. وتقسم هذه المجموعة إلى ثلاثة أقسام هي :-</a:t>
            </a:r>
            <a:endParaRPr lang="en-US" sz="2000" dirty="0">
              <a:ea typeface="Calibri"/>
              <a:cs typeface="Arial"/>
            </a:endParaRPr>
          </a:p>
          <a:p>
            <a:endParaRPr lang="ar-IQ" dirty="0"/>
          </a:p>
        </p:txBody>
      </p:sp>
    </p:spTree>
    <p:extLst>
      <p:ext uri="{BB962C8B-B14F-4D97-AF65-F5344CB8AC3E}">
        <p14:creationId xmlns:p14="http://schemas.microsoft.com/office/powerpoint/2010/main" val="3454394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70000" lnSpcReduction="20000"/>
          </a:bodyPr>
          <a:lstStyle/>
          <a:p>
            <a:pPr lvl="0">
              <a:lnSpc>
                <a:spcPct val="150000"/>
              </a:lnSpc>
              <a:spcAft>
                <a:spcPts val="1000"/>
              </a:spcAft>
              <a:buFont typeface="+mj-lt"/>
              <a:buAutoNum type="arabicPeriod"/>
            </a:pPr>
            <a:r>
              <a:rPr lang="ar-IQ" dirty="0">
                <a:ea typeface="Calibri"/>
              </a:rPr>
              <a:t>الأدغال المائية المغمورة </a:t>
            </a:r>
            <a:r>
              <a:rPr lang="en-US" dirty="0" smtClean="0">
                <a:effectLst/>
                <a:latin typeface="Arial"/>
                <a:ea typeface="Calibri"/>
                <a:cs typeface="Arial"/>
              </a:rPr>
              <a:t>Submerged aquatic weeds</a:t>
            </a:r>
            <a:endParaRPr lang="en-US" sz="2000" dirty="0">
              <a:ea typeface="Calibri"/>
              <a:cs typeface="Arial"/>
            </a:endParaRPr>
          </a:p>
          <a:p>
            <a:pPr>
              <a:lnSpc>
                <a:spcPct val="150000"/>
              </a:lnSpc>
              <a:spcAft>
                <a:spcPts val="1000"/>
              </a:spcAft>
            </a:pPr>
            <a:r>
              <a:rPr lang="ar-IQ" dirty="0">
                <a:ea typeface="Calibri"/>
              </a:rPr>
              <a:t>تنمو هذه الأدغال في أعماق مختلفة وتمتد جذورها إلى القاع ويكون النبات بأكمله مغموراً تحت سطح الماء مثل ذيل الحصان.</a:t>
            </a:r>
            <a:endParaRPr lang="en-US" sz="2000" dirty="0">
              <a:ea typeface="Calibri"/>
              <a:cs typeface="Arial"/>
            </a:endParaRPr>
          </a:p>
          <a:p>
            <a:pPr>
              <a:lnSpc>
                <a:spcPct val="150000"/>
              </a:lnSpc>
              <a:spcAft>
                <a:spcPts val="1000"/>
              </a:spcAft>
            </a:pPr>
            <a:r>
              <a:rPr lang="ar-IQ" dirty="0">
                <a:ea typeface="Calibri"/>
              </a:rPr>
              <a:t> </a:t>
            </a:r>
            <a:endParaRPr lang="en-US" sz="2000" dirty="0">
              <a:ea typeface="Calibri"/>
              <a:cs typeface="Arial"/>
            </a:endParaRPr>
          </a:p>
          <a:p>
            <a:pPr lvl="0">
              <a:lnSpc>
                <a:spcPct val="150000"/>
              </a:lnSpc>
              <a:spcAft>
                <a:spcPts val="1000"/>
              </a:spcAft>
              <a:buFont typeface="+mj-lt"/>
              <a:buAutoNum type="arabicPeriod"/>
            </a:pPr>
            <a:r>
              <a:rPr lang="ar-IQ" dirty="0">
                <a:ea typeface="Calibri"/>
              </a:rPr>
              <a:t>الأدغال شبه المغمورة </a:t>
            </a:r>
            <a:r>
              <a:rPr lang="en-US" dirty="0" smtClean="0">
                <a:effectLst/>
                <a:latin typeface="Arial"/>
                <a:ea typeface="Calibri"/>
                <a:cs typeface="Arial"/>
              </a:rPr>
              <a:t>Anchored weeds</a:t>
            </a:r>
            <a:endParaRPr lang="en-US" sz="2000" dirty="0">
              <a:ea typeface="Calibri"/>
              <a:cs typeface="Arial"/>
            </a:endParaRPr>
          </a:p>
          <a:p>
            <a:pPr>
              <a:lnSpc>
                <a:spcPct val="150000"/>
              </a:lnSpc>
              <a:spcAft>
                <a:spcPts val="1000"/>
              </a:spcAft>
            </a:pPr>
            <a:r>
              <a:rPr lang="ar-IQ" dirty="0">
                <a:ea typeface="Calibri"/>
              </a:rPr>
              <a:t>وتشمل الأدغال التي تكون جذورها مثبتة في القاع أما أوراقها وسيقانها فتعلو فوق سطح الماء مثل القصب البري والبردي.</a:t>
            </a:r>
            <a:endParaRPr lang="en-US" sz="2000" dirty="0">
              <a:ea typeface="Calibri"/>
              <a:cs typeface="Arial"/>
            </a:endParaRPr>
          </a:p>
          <a:p>
            <a:pPr>
              <a:lnSpc>
                <a:spcPct val="150000"/>
              </a:lnSpc>
              <a:spcAft>
                <a:spcPts val="1000"/>
              </a:spcAft>
            </a:pPr>
            <a:r>
              <a:rPr lang="ar-IQ" dirty="0">
                <a:ea typeface="Calibri"/>
              </a:rPr>
              <a:t> </a:t>
            </a:r>
            <a:endParaRPr lang="en-US" sz="2000" dirty="0">
              <a:ea typeface="Calibri"/>
              <a:cs typeface="Arial"/>
            </a:endParaRPr>
          </a:p>
          <a:p>
            <a:pPr lvl="0">
              <a:lnSpc>
                <a:spcPct val="150000"/>
              </a:lnSpc>
              <a:spcAft>
                <a:spcPts val="1000"/>
              </a:spcAft>
              <a:buFont typeface="+mj-lt"/>
              <a:buAutoNum type="arabicPeriod"/>
            </a:pPr>
            <a:r>
              <a:rPr lang="ar-IQ" dirty="0">
                <a:ea typeface="Calibri"/>
              </a:rPr>
              <a:t>الأدغال العائمة </a:t>
            </a:r>
            <a:r>
              <a:rPr lang="en-US" dirty="0" smtClean="0">
                <a:effectLst/>
                <a:latin typeface="Arial"/>
                <a:ea typeface="Calibri"/>
                <a:cs typeface="Arial"/>
              </a:rPr>
              <a:t>Floating weeds</a:t>
            </a:r>
            <a:endParaRPr lang="en-US" sz="2000" dirty="0">
              <a:ea typeface="Calibri"/>
              <a:cs typeface="Arial"/>
            </a:endParaRPr>
          </a:p>
          <a:p>
            <a:pPr>
              <a:lnSpc>
                <a:spcPct val="150000"/>
              </a:lnSpc>
              <a:spcAft>
                <a:spcPts val="1000"/>
              </a:spcAft>
            </a:pPr>
            <a:r>
              <a:rPr lang="ar-IQ" dirty="0">
                <a:ea typeface="Calibri"/>
              </a:rPr>
              <a:t>هذه الأدغال تكون أما عائمة كلياً </a:t>
            </a:r>
            <a:r>
              <a:rPr lang="en-US" dirty="0" smtClean="0">
                <a:effectLst/>
                <a:latin typeface="Arial"/>
                <a:ea typeface="Calibri"/>
                <a:cs typeface="Arial"/>
              </a:rPr>
              <a:t>free floaters</a:t>
            </a:r>
            <a:r>
              <a:rPr lang="ar-IQ" dirty="0">
                <a:ea typeface="Calibri"/>
              </a:rPr>
              <a:t> أو تكون جذورها فقط </a:t>
            </a:r>
            <a:r>
              <a:rPr lang="en-US" dirty="0" smtClean="0">
                <a:effectLst/>
                <a:latin typeface="Arial"/>
                <a:ea typeface="Calibri"/>
                <a:cs typeface="Arial"/>
              </a:rPr>
              <a:t>Rooted floaters</a:t>
            </a:r>
            <a:r>
              <a:rPr lang="ar-IQ" dirty="0">
                <a:ea typeface="Calibri"/>
              </a:rPr>
              <a:t> تحت الماء مثل خس الماء.</a:t>
            </a:r>
            <a:endParaRPr lang="en-US" sz="2000" dirty="0">
              <a:ea typeface="Calibri"/>
              <a:cs typeface="Arial"/>
            </a:endParaRPr>
          </a:p>
          <a:p>
            <a:endParaRPr lang="ar-IQ" dirty="0"/>
          </a:p>
        </p:txBody>
      </p:sp>
    </p:spTree>
    <p:extLst>
      <p:ext uri="{BB962C8B-B14F-4D97-AF65-F5344CB8AC3E}">
        <p14:creationId xmlns:p14="http://schemas.microsoft.com/office/powerpoint/2010/main" val="3215632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TotalTime>
  <Words>166</Words>
  <Application>Microsoft Office PowerPoint</Application>
  <PresentationFormat>عرض على الشاشة (3:4)‏</PresentationFormat>
  <Paragraphs>29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تدفق</vt:lpstr>
      <vt:lpstr>عرض تقديمي في PowerPoint</vt:lpstr>
      <vt:lpstr>تصنيف نباتات الأدغال </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mohammed</dc:creator>
  <cp:lastModifiedBy>mohammed</cp:lastModifiedBy>
  <cp:revision>6</cp:revision>
  <dcterms:created xsi:type="dcterms:W3CDTF">2023-10-01T09:37:00Z</dcterms:created>
  <dcterms:modified xsi:type="dcterms:W3CDTF">2023-10-01T09:43:40Z</dcterms:modified>
</cp:coreProperties>
</file>